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FA9507-3B93-18A8-A163-BDDCF191C1AC}" v="19" dt="2026-09-14T19:28:36.0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26"/>
    <p:restoredTop sz="96327"/>
  </p:normalViewPr>
  <p:slideViewPr>
    <p:cSldViewPr snapToGrid="0" showGuides="1">
      <p:cViewPr varScale="1">
        <p:scale>
          <a:sx n="85" d="100"/>
          <a:sy n="85" d="100"/>
        </p:scale>
        <p:origin x="56" y="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649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037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835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Body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7535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Body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18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676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64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dy 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21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72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740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/URL 1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453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/URL 1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26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/URL 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27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/URL 1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73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94666-41B5-37C7-FEC6-6E1F960D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82AC5-B5A6-8A3B-185E-52360E79E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11ABC-4CBB-1286-4AE9-B895C76857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AB279-74B5-CF42-8254-C79945F7854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72049-D6DC-6F04-18AB-40AA371CA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47558-CF3E-2A7E-2F05-A33749117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40493-1A60-FA45-98D8-F44C331B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3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bifwm.triciagleg.workers.dev/field-guide" TargetMode="External"/><Relationship Id="rId2" Type="http://schemas.openxmlformats.org/officeDocument/2006/relationships/hyperlink" Target="https://rbifwm.triciagleg.workers.dev/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82512" y="1874519"/>
            <a:ext cx="56692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86B9D8"/>
                </a:solidFill>
                <a:latin typeface="Arial"/>
              </a:rPr>
              <a:t>FOR PASTORS &amp; MINISTRY LEADERS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82512" y="2331720"/>
            <a:ext cx="5669280" cy="12673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FFFFFF"/>
                </a:solidFill>
                <a:latin typeface="Arial"/>
              </a:rPr>
              <a:t>The Financial</a:t>
            </a:r>
          </a:p>
          <a:p>
            <a:pPr>
              <a:lnSpc>
                <a:spcPct val="102000"/>
              </a:lnSpc>
            </a:pPr>
            <a:r>
              <a:rPr sz="4000" b="1">
                <a:solidFill>
                  <a:srgbClr val="FFFFFF"/>
                </a:solidFill>
                <a:latin typeface="Arial"/>
              </a:rPr>
              <a:t>Wisdom Ministry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9944" y="3855110"/>
            <a:ext cx="1371600" cy="64008"/>
          </a:xfrm>
          <a:prstGeom prst="roundRect">
            <a:avLst>
              <a:gd name="adj" fmla="val 50000"/>
            </a:avLst>
          </a:prstGeom>
          <a:solidFill>
            <a:srgbClr val="F26F4C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382512" y="4129430"/>
            <a:ext cx="5669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</a:pPr>
            <a:r>
              <a:rPr sz="1800" b="0">
                <a:solidFill>
                  <a:srgbClr val="86B9D8"/>
                </a:solidFill>
                <a:latin typeface="Arial"/>
              </a:rPr>
              <a:t>Integrating financial wisdom into the DNA of your church.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12801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1000" b="1">
                <a:solidFill>
                  <a:srgbClr val="1791C5"/>
                </a:solidFill>
                <a:latin typeface="Arial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7320" y="868680"/>
            <a:ext cx="9418320" cy="148713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2000"/>
              </a:lnSpc>
            </a:pPr>
            <a:r>
              <a:rPr sz="2600" b="0">
                <a:solidFill>
                  <a:srgbClr val="FFFFFF"/>
                </a:solidFill>
                <a:latin typeface="Arial"/>
              </a:rPr>
              <a:t>God’s Word speaks authoritatively and timelessly to all financial planning and decision making — providing us with wisdom for the process and principles for the decision.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7320" y="2483830"/>
            <a:ext cx="94183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— RON BLUE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3032470"/>
            <a:ext cx="9418320" cy="9646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</a:pPr>
            <a:r>
              <a:rPr sz="1600" b="0">
                <a:solidFill>
                  <a:srgbClr val="86B9D8"/>
                </a:solidFill>
                <a:latin typeface="Arial"/>
              </a:rPr>
              <a:t>The Church is God’s chosen organization for making disciples. We are not proposing one more program — we want to come alongside you and help your church become a center of biblical financial wisdom and discipleship.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ELEVATING THE 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From a Program to a Culture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03120"/>
            <a:ext cx="5216652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2103120"/>
            <a:ext cx="5216652" cy="77724"/>
          </a:xfrm>
          <a:prstGeom prst="rect">
            <a:avLst/>
          </a:prstGeom>
          <a:solidFill>
            <a:srgbClr val="6B7076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96696" y="2414015"/>
            <a:ext cx="45948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6B7076"/>
                </a:solidFill>
                <a:latin typeface="Arial"/>
              </a:rPr>
              <a:t>PROGRAMMATIC STEWARDSHIP</a:t>
            </a:r>
          </a:p>
        </p:txBody>
      </p:sp>
      <p:sp>
        <p:nvSpPr>
          <p:cNvPr id="7" name="Oval 6"/>
          <p:cNvSpPr/>
          <p:nvPr/>
        </p:nvSpPr>
        <p:spPr>
          <a:xfrm>
            <a:off x="996696" y="3108960"/>
            <a:ext cx="128016" cy="128016"/>
          </a:xfrm>
          <a:prstGeom prst="ellipse">
            <a:avLst/>
          </a:prstGeom>
          <a:solidFill>
            <a:srgbClr val="6B70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07592" y="3035808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Occasional sermon series</a:t>
            </a:r>
          </a:p>
        </p:txBody>
      </p:sp>
      <p:sp>
        <p:nvSpPr>
          <p:cNvPr id="9" name="Oval 8"/>
          <p:cNvSpPr/>
          <p:nvPr/>
        </p:nvSpPr>
        <p:spPr>
          <a:xfrm>
            <a:off x="996696" y="3894429"/>
            <a:ext cx="128016" cy="128016"/>
          </a:xfrm>
          <a:prstGeom prst="ellipse">
            <a:avLst/>
          </a:prstGeom>
          <a:solidFill>
            <a:srgbClr val="6B70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07592" y="3821277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Giving campaigns</a:t>
            </a:r>
          </a:p>
        </p:txBody>
      </p:sp>
      <p:sp>
        <p:nvSpPr>
          <p:cNvPr id="11" name="Oval 10"/>
          <p:cNvSpPr/>
          <p:nvPr/>
        </p:nvSpPr>
        <p:spPr>
          <a:xfrm>
            <a:off x="996696" y="4679899"/>
            <a:ext cx="128016" cy="128016"/>
          </a:xfrm>
          <a:prstGeom prst="ellipse">
            <a:avLst/>
          </a:prstGeom>
          <a:solidFill>
            <a:srgbClr val="6B70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07592" y="4606747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One-off small-group studies</a:t>
            </a:r>
          </a:p>
        </p:txBody>
      </p:sp>
      <p:sp>
        <p:nvSpPr>
          <p:cNvPr id="13" name="Oval 12"/>
          <p:cNvSpPr/>
          <p:nvPr/>
        </p:nvSpPr>
        <p:spPr>
          <a:xfrm>
            <a:off x="996696" y="5465368"/>
            <a:ext cx="128016" cy="128016"/>
          </a:xfrm>
          <a:prstGeom prst="ellipse">
            <a:avLst/>
          </a:prstGeom>
          <a:solidFill>
            <a:srgbClr val="6B70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07592" y="5392216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Focused on a single, transactional goal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2103120"/>
            <a:ext cx="5216652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86500" y="2103120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97396" y="2414015"/>
            <a:ext cx="45948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00629B"/>
                </a:solidFill>
                <a:latin typeface="Arial"/>
              </a:rPr>
              <a:t>FINANCIAL WISDOM DNA</a:t>
            </a:r>
          </a:p>
        </p:txBody>
      </p:sp>
      <p:sp>
        <p:nvSpPr>
          <p:cNvPr id="18" name="Oval 17"/>
          <p:cNvSpPr/>
          <p:nvPr/>
        </p:nvSpPr>
        <p:spPr>
          <a:xfrm>
            <a:off x="6597396" y="3108960"/>
            <a:ext cx="128016" cy="128016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08292" y="3035808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Integrated into the church’s DNA</a:t>
            </a:r>
          </a:p>
        </p:txBody>
      </p:sp>
      <p:sp>
        <p:nvSpPr>
          <p:cNvPr id="20" name="Oval 19"/>
          <p:cNvSpPr/>
          <p:nvPr/>
        </p:nvSpPr>
        <p:spPr>
          <a:xfrm>
            <a:off x="6597396" y="3894429"/>
            <a:ext cx="128016" cy="128016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08292" y="3821277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A holistic approach for all financial stages</a:t>
            </a:r>
          </a:p>
        </p:txBody>
      </p:sp>
      <p:sp>
        <p:nvSpPr>
          <p:cNvPr id="22" name="Oval 21"/>
          <p:cNvSpPr/>
          <p:nvPr/>
        </p:nvSpPr>
        <p:spPr>
          <a:xfrm>
            <a:off x="6597396" y="4679899"/>
            <a:ext cx="128016" cy="128016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08292" y="4606747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Continuous, intentional practice</a:t>
            </a:r>
          </a:p>
        </p:txBody>
      </p:sp>
      <p:sp>
        <p:nvSpPr>
          <p:cNvPr id="24" name="Oval 23"/>
          <p:cNvSpPr/>
          <p:nvPr/>
        </p:nvSpPr>
        <p:spPr>
          <a:xfrm>
            <a:off x="6597396" y="5465368"/>
            <a:ext cx="128016" cy="128016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08292" y="5392216"/>
            <a:ext cx="4210812" cy="3465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Focused on lifelong heart transformation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COMING ALONGSIDE YOUR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Honoring the Foundation You’ve Already Built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446820"/>
            <a:ext cx="3398520" cy="3240747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446820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78408" y="2830868"/>
            <a:ext cx="566928" cy="566928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2918244"/>
            <a:ext cx="566928" cy="56692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3617252"/>
            <a:ext cx="2813304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Annual Sermon Series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4443412"/>
            <a:ext cx="2813304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Faithful, recurring teaching on stewardship and generosity.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95216" y="2446820"/>
            <a:ext cx="3398520" cy="3240747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5216" y="2446820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687824" y="2830868"/>
            <a:ext cx="566928" cy="566928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87824" y="2918244"/>
            <a:ext cx="566928" cy="56692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7824" y="3617252"/>
            <a:ext cx="2813304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Successful Capital Campaigns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7824" y="4443412"/>
            <a:ext cx="2813304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Vision-casting that mobilizes the congregation to give.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4632" y="2446820"/>
            <a:ext cx="3398520" cy="3240747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04632" y="2446820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397240" y="2830868"/>
            <a:ext cx="566928" cy="566928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97240" y="2918244"/>
            <a:ext cx="566928" cy="56692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7240" y="3617252"/>
            <a:ext cx="2813304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Foundational Classes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97240" y="4443412"/>
            <a:ext cx="2813304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Small groups and studies that ground people in the Word.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54864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THE BIG PICTURE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5486400" cy="9909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The Biblical Financial Wisdom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06549"/>
            <a:ext cx="5212080" cy="10003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Every resource, role, and partner in the Financial Wisdom Ministry orbits one center: biblical financial wisdom.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362934"/>
            <a:ext cx="5212080" cy="10003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The journey carries a congregation from struggling toward surplus — and from financial health, to strength, to Kingdom impact.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4674184"/>
            <a:ext cx="82296" cy="1051560"/>
          </a:xfrm>
          <a:prstGeom prst="rect">
            <a:avLst/>
          </a:prstGeom>
          <a:solidFill>
            <a:srgbClr val="F26F4C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78408" y="4674184"/>
            <a:ext cx="49377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</a:pPr>
            <a:r>
              <a:rPr sz="1600" b="0">
                <a:solidFill>
                  <a:srgbClr val="00629B"/>
                </a:solidFill>
                <a:latin typeface="Arial"/>
              </a:rPr>
              <a:t>“Transforming the way Christians think, act, and communicate about money and possessions.”</a:t>
            </a:r>
          </a:p>
        </p:txBody>
      </p:sp>
      <p:pic>
        <p:nvPicPr>
          <p:cNvPr id="8" name="Picture 7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859" y="1188720"/>
            <a:ext cx="4434840" cy="42407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HOW WE HELP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One Ministry, Built on Three Pillars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One ministry, supported on three pillars — and we build it alongside you.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3398520" cy="37820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996440" y="2545575"/>
            <a:ext cx="777240" cy="7772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96440" y="2666987"/>
            <a:ext cx="777240" cy="777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533127"/>
            <a:ext cx="2849880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Support Your Pastoral Staff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414151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Coaching, partners, peer churches, and a clear path with tools for the journey.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95216" y="2161527"/>
            <a:ext cx="3398520" cy="37820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5216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705856" y="2545575"/>
            <a:ext cx="777240" cy="7772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05856" y="2666987"/>
            <a:ext cx="777240" cy="777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9536" y="3533127"/>
            <a:ext cx="2849880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Integrate Into Existing Ministries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9536" y="4414151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Financial wisdom across every age, stage, and ministry you already lead.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4632" y="2161527"/>
            <a:ext cx="3398520" cy="37820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04632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415272" y="2545575"/>
            <a:ext cx="777240" cy="7772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5272" y="2666987"/>
            <a:ext cx="777240" cy="7772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78952" y="3533127"/>
            <a:ext cx="2849880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Disciple Your Congregation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8952" y="4414151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Ready-to-use content and steady rhythms that form the whole church over time.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Dedicated Support for Your Leaders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Coaching, partners, peers, and a clear path — you are not building this alone.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5216652" cy="187223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96696" y="2435847"/>
            <a:ext cx="548640" cy="5486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96696" y="2514079"/>
            <a:ext cx="548640" cy="5486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6504" y="2399271"/>
            <a:ext cx="3881628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Coaching &amp; Ambassador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46504" y="3170567"/>
            <a:ext cx="3881628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A trained RBI Ambassador and team walk the journey alongside you.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6500" y="2161527"/>
            <a:ext cx="5216652" cy="187223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86500" y="2161527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597396" y="2435847"/>
            <a:ext cx="548640" cy="5486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97396" y="2514079"/>
            <a:ext cx="548640" cy="5486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7204" y="2399271"/>
            <a:ext cx="3881628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Connection to Implementing Churches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7204" y="3170567"/>
            <a:ext cx="3881628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Learn with churches already building a financial wisdom ministry.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253217"/>
            <a:ext cx="5216652" cy="187223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4253217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96696" y="4527537"/>
            <a:ext cx="548640" cy="5486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96696" y="4605769"/>
            <a:ext cx="548640" cy="5486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46504" y="4490961"/>
            <a:ext cx="3881628" cy="3734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 dirty="0">
                <a:solidFill>
                  <a:srgbClr val="00629B"/>
                </a:solidFill>
                <a:latin typeface="Arial"/>
              </a:rPr>
              <a:t>Connection to Premier </a:t>
            </a:r>
            <a:r>
              <a:rPr lang="en-US" b="1" dirty="0">
                <a:solidFill>
                  <a:srgbClr val="00629B"/>
                </a:solidFill>
                <a:latin typeface="Arial"/>
              </a:rPr>
              <a:t>Players</a:t>
            </a:r>
            <a:endParaRPr sz="1800" b="1" dirty="0">
              <a:solidFill>
                <a:srgbClr val="00629B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46504" y="5262257"/>
            <a:ext cx="3881628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Introductions across the biblical financial-wisdom ecosystem.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86500" y="4253217"/>
            <a:ext cx="5216652" cy="187223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86500" y="4253217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597396" y="4527537"/>
            <a:ext cx="548640" cy="54864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97396" y="4605769"/>
            <a:ext cx="548640" cy="5486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47204" y="4490961"/>
            <a:ext cx="3881628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A Path &amp; Tools for the Journey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47204" y="5262257"/>
            <a:ext cx="3881628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A clear Roadmap, plus the Guide, Source Book, and Field Guide.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ONE · A PATH &amp;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Your Roadmap for the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A flexible, non-linear path — begin where your church is ready and adapt to your context.</a:t>
            </a:r>
          </a:p>
        </p:txBody>
      </p:sp>
      <p:pic>
        <p:nvPicPr>
          <p:cNvPr id="5" name="Picture 4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134" y="2161527"/>
            <a:ext cx="6656682" cy="3800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ONE · A PATH &amp;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Tools to Equip the Pastor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Trusted resources that put the path within reach — built on the work of a dozen pilot churches.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2028444" y="2490711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28444" y="2597899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350247"/>
            <a:ext cx="28498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The 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935463"/>
            <a:ext cx="2849880" cy="121432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Professional expertise and support from an RBI Ambassador and team member.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95216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5216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737860" y="2490711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37860" y="2597899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9536" y="3350247"/>
            <a:ext cx="28498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u="none">
                <a:solidFill>
                  <a:srgbClr val="00629B"/>
                </a:solidFill>
                <a:latin typeface="Arial"/>
                <a:hlinkClick r:id="rId2"/>
              </a:rPr>
              <a:t>The Source Book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9536" y="3935463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dirty="0">
                <a:solidFill>
                  <a:srgbClr val="3C4043"/>
                </a:solidFill>
                <a:latin typeface="Arial"/>
              </a:rPr>
              <a:t>Curated access to all Ron Blue content and premier partner organizations.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74436" y="4683556"/>
            <a:ext cx="640080" cy="10972"/>
          </a:xfrm>
          <a:prstGeom prst="rect">
            <a:avLst/>
          </a:prstGeom>
          <a:solidFill>
            <a:srgbClr val="DDE3E9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104632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04632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447276" y="2490711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47276" y="2597899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78952" y="3350247"/>
            <a:ext cx="28498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u="none">
                <a:solidFill>
                  <a:srgbClr val="00629B"/>
                </a:solidFill>
                <a:latin typeface="Arial"/>
                <a:hlinkClick r:id="rId3"/>
              </a:rPr>
              <a:t>The Field Guide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8952" y="3935463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Nuts-and-bolts execution — how to host a Lunch &amp; Learn or start a small group.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83852" y="4683556"/>
            <a:ext cx="640080" cy="10972"/>
          </a:xfrm>
          <a:prstGeom prst="rect">
            <a:avLst/>
          </a:prstGeom>
          <a:solidFill>
            <a:srgbClr val="DDE3E9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TWO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Integrate Into Existing Ministries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How does biblical financial wisdom intersect with the ministry you are already doing?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10817352" cy="10789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128016" cy="1078992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472423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Marriage Mentoring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6320" y="2490711"/>
            <a:ext cx="868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>
                <a:solidFill>
                  <a:srgbClr val="F26F4C"/>
                </a:solidFill>
                <a:latin typeface="Arial"/>
              </a:rPr>
              <a:t>+ FW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0" y="2490711"/>
            <a:ext cx="523951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helps couples align their values and decisions around money.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441687"/>
            <a:ext cx="10817352" cy="10789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3441687"/>
            <a:ext cx="128016" cy="1078992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3752583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Career Counseling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3770871"/>
            <a:ext cx="868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>
                <a:solidFill>
                  <a:srgbClr val="F26F4C"/>
                </a:solidFill>
                <a:latin typeface="Arial"/>
              </a:rPr>
              <a:t>+ FW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0720" y="3770871"/>
            <a:ext cx="523951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brings a biblical perspective into vocational decision-making.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721847"/>
            <a:ext cx="10817352" cy="10789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4721847"/>
            <a:ext cx="128016" cy="1078992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5032743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Care Ministry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5051031"/>
            <a:ext cx="868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>
                <a:solidFill>
                  <a:srgbClr val="F26F4C"/>
                </a:solidFill>
                <a:latin typeface="Arial"/>
              </a:rPr>
              <a:t>+ FW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60720" y="5051031"/>
            <a:ext cx="523951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equips a care minister to help a grieving spouse navigate sudden decisions.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TWO · EVERY AGE &amp; STAGE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Financial Discipleship for the Whole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The same wisdom meets every member — across the life span, at any level of financial health, through every life event.</a:t>
            </a:r>
          </a:p>
        </p:txBody>
      </p:sp>
      <p:pic>
        <p:nvPicPr>
          <p:cNvPr id="5" name="Picture 4" descr="imag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487" y="2161527"/>
            <a:ext cx="7145977" cy="3800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THREE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Discipleship of the Congregation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A continuous rhythm of teaching, formation, and practice — not a single event.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" y="2883017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44168" y="2799921"/>
            <a:ext cx="248412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Sermon Series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5216" y="2161527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706112" y="2883017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53584" y="2652817"/>
            <a:ext cx="2484120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Devotional Campaigns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4632" y="2161527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415528" y="2883017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763000" y="2652817"/>
            <a:ext cx="2484120" cy="6615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Small-Group Curriculums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4043419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96696" y="4764909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44168" y="4681813"/>
            <a:ext cx="248412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One-off Workshops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95216" y="4043419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706112" y="4764909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053584" y="4681813"/>
            <a:ext cx="248412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Mentor Training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04632" y="4043419"/>
            <a:ext cx="3398520" cy="16441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415528" y="4764909"/>
            <a:ext cx="201168" cy="201168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763000" y="4681813"/>
            <a:ext cx="248412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Lunch &amp; Learns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PILLAR THREE · READY-TO-USE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Content &amp; Curriculum for Every Age &amp; 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White-labeled resources — from a full church campaign to youth and children’s ministry.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61527"/>
            <a:ext cx="5212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The 40-Day Campaign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1072" y="2161527"/>
            <a:ext cx="5212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Youth &amp; Children’s Curriculum</a:t>
            </a:r>
          </a:p>
        </p:txBody>
      </p:sp>
      <p:pic>
        <p:nvPicPr>
          <p:cNvPr id="7" name="Picture 6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997" y="2637015"/>
            <a:ext cx="4139685" cy="3324872"/>
          </a:xfrm>
          <a:prstGeom prst="rect">
            <a:avLst/>
          </a:prstGeom>
        </p:spPr>
      </p:pic>
      <p:pic>
        <p:nvPicPr>
          <p:cNvPr id="8" name="Picture 7" descr="image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852" y="2637015"/>
            <a:ext cx="4566231" cy="33248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THE FRUIT OF 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Real Change — in the Books and in the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Financial breakthrough is the gateway — but the deeper fruit is a transformed heart and home.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5216652" cy="3703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5216652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96696" y="2472423"/>
            <a:ext cx="45948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00629B"/>
                </a:solidFill>
                <a:latin typeface="Arial"/>
              </a:rPr>
              <a:t>FINANCIAL BREAKTHROUGH</a:t>
            </a:r>
          </a:p>
        </p:txBody>
      </p:sp>
      <p:sp>
        <p:nvSpPr>
          <p:cNvPr id="8" name="Oval 7"/>
          <p:cNvSpPr/>
          <p:nvPr/>
        </p:nvSpPr>
        <p:spPr>
          <a:xfrm>
            <a:off x="1014983" y="3176511"/>
            <a:ext cx="182880" cy="18288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62456" y="3094215"/>
            <a:ext cx="421081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3C4043"/>
                </a:solidFill>
                <a:latin typeface="Arial"/>
              </a:rPr>
              <a:t>Reduced Debt</a:t>
            </a:r>
          </a:p>
        </p:txBody>
      </p:sp>
      <p:sp>
        <p:nvSpPr>
          <p:cNvPr id="10" name="Oval 9"/>
          <p:cNvSpPr/>
          <p:nvPr/>
        </p:nvSpPr>
        <p:spPr>
          <a:xfrm>
            <a:off x="1014983" y="3834879"/>
            <a:ext cx="182880" cy="182880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62456" y="3752583"/>
            <a:ext cx="421081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800" b="1">
                <a:solidFill>
                  <a:srgbClr val="3C4043"/>
                </a:solidFill>
                <a:latin typeface="Arial"/>
              </a:rPr>
              <a:t>Increased Giving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4932159"/>
            <a:ext cx="4594860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The visible first fruits — margin that frees a family to give and serve.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86500" y="2161527"/>
            <a:ext cx="5216652" cy="3703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86500" y="2161527"/>
            <a:ext cx="5216652" cy="77724"/>
          </a:xfrm>
          <a:prstGeom prst="rect">
            <a:avLst/>
          </a:prstGeom>
          <a:solidFill>
            <a:srgbClr val="F26F4C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97396" y="2472423"/>
            <a:ext cx="45948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HEART &amp; HOME</a:t>
            </a:r>
          </a:p>
        </p:txBody>
      </p:sp>
      <p:sp>
        <p:nvSpPr>
          <p:cNvPr id="16" name="Oval 15"/>
          <p:cNvSpPr/>
          <p:nvPr/>
        </p:nvSpPr>
        <p:spPr>
          <a:xfrm>
            <a:off x="6615684" y="3176511"/>
            <a:ext cx="182880" cy="182880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44868" y="3094215"/>
            <a:ext cx="19133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700" b="1">
                <a:solidFill>
                  <a:srgbClr val="3C4043"/>
                </a:solidFill>
                <a:latin typeface="Arial"/>
              </a:rPr>
              <a:t>Decreased Anxiety</a:t>
            </a:r>
          </a:p>
        </p:txBody>
      </p:sp>
      <p:sp>
        <p:nvSpPr>
          <p:cNvPr id="18" name="Oval 17"/>
          <p:cNvSpPr/>
          <p:nvPr/>
        </p:nvSpPr>
        <p:spPr>
          <a:xfrm>
            <a:off x="8894826" y="3176511"/>
            <a:ext cx="182880" cy="182880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224010" y="3094215"/>
            <a:ext cx="19133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700" b="1">
                <a:solidFill>
                  <a:srgbClr val="3C4043"/>
                </a:solidFill>
                <a:latin typeface="Arial"/>
              </a:rPr>
              <a:t>Decreased Conflict</a:t>
            </a:r>
          </a:p>
        </p:txBody>
      </p:sp>
      <p:sp>
        <p:nvSpPr>
          <p:cNvPr id="20" name="Oval 19"/>
          <p:cNvSpPr/>
          <p:nvPr/>
        </p:nvSpPr>
        <p:spPr>
          <a:xfrm>
            <a:off x="6615684" y="3889743"/>
            <a:ext cx="182880" cy="182880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44868" y="3807447"/>
            <a:ext cx="19133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700" b="1">
                <a:solidFill>
                  <a:srgbClr val="3C4043"/>
                </a:solidFill>
                <a:latin typeface="Arial"/>
              </a:rPr>
              <a:t>Increased Peace</a:t>
            </a:r>
          </a:p>
        </p:txBody>
      </p:sp>
      <p:sp>
        <p:nvSpPr>
          <p:cNvPr id="22" name="Oval 21"/>
          <p:cNvSpPr/>
          <p:nvPr/>
        </p:nvSpPr>
        <p:spPr>
          <a:xfrm>
            <a:off x="8894826" y="3889743"/>
            <a:ext cx="182880" cy="182880"/>
          </a:xfrm>
          <a:prstGeom prst="ellipse">
            <a:avLst/>
          </a:prstGeom>
          <a:solidFill>
            <a:srgbClr val="F26F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24010" y="3807447"/>
            <a:ext cx="19133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10000"/>
              </a:lnSpc>
            </a:pPr>
            <a:r>
              <a:rPr sz="1700" b="1">
                <a:solidFill>
                  <a:srgbClr val="3C4043"/>
                </a:solidFill>
                <a:latin typeface="Arial"/>
              </a:rPr>
              <a:t>Increased Contentment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97396" y="4932159"/>
            <a:ext cx="4594860" cy="6437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As the heart changes, anxiety and conflict give way to peace and contentment.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5488"/>
            <a:ext cx="10817352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THE HEART OF 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59536"/>
            <a:ext cx="10817352" cy="5229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5000"/>
              </a:lnSpc>
            </a:pPr>
            <a:r>
              <a:rPr sz="3000" b="1">
                <a:solidFill>
                  <a:srgbClr val="00629B"/>
                </a:solidFill>
                <a:latin typeface="Arial"/>
              </a:rPr>
              <a:t>God Owns It All — We Are Stewards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73898"/>
            <a:ext cx="10817352" cy="358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</a:pPr>
            <a:r>
              <a:rPr sz="1600" b="0">
                <a:solidFill>
                  <a:srgbClr val="6B7076"/>
                </a:solidFill>
                <a:latin typeface="Arial"/>
              </a:rPr>
              <a:t>Beneath every metric is a deeper transformation — one that reshapes a life, a home, and a church.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2028444" y="2472423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28444" y="2579611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313671"/>
            <a:ext cx="284988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A Steward’s Heart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863911"/>
            <a:ext cx="2849880" cy="121432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We realize God owns it all and our role is simply that of a steward — and a deep transformation begins.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95216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95216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737860" y="2472423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37860" y="2579611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9536" y="3313671"/>
            <a:ext cx="284988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An Aligned Life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9536" y="3863911"/>
            <a:ext cx="2849880" cy="9290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Our lives begin to align with that truth, and our spending aligns with what we believe.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4632" y="2161527"/>
            <a:ext cx="3398520" cy="352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E3E9"/>
            </a:solidFill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04632" y="2161527"/>
            <a:ext cx="3398520" cy="77724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447276" y="2472423"/>
            <a:ext cx="713232" cy="713232"/>
          </a:xfrm>
          <a:prstGeom prst="ellipse">
            <a:avLst/>
          </a:prstGeom>
          <a:solidFill>
            <a:srgbClr val="0062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47276" y="2579611"/>
            <a:ext cx="713232" cy="7132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78952" y="3313671"/>
            <a:ext cx="2849880" cy="36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0629B"/>
                </a:solidFill>
                <a:latin typeface="Arial"/>
              </a:rPr>
              <a:t>Ushering In His Kingdom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8952" y="3863911"/>
            <a:ext cx="2849880" cy="14996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>
                <a:solidFill>
                  <a:srgbClr val="3C4043"/>
                </a:solidFill>
                <a:latin typeface="Arial"/>
              </a:rPr>
              <a:t>When a whole church lives this way, funding for Kingdom causes grows — and together we help usher in His Kingdom.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1880" y="1691640"/>
            <a:ext cx="8138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1" spc="150">
                <a:solidFill>
                  <a:srgbClr val="F26F4C"/>
                </a:solidFill>
                <a:latin typeface="Arial"/>
              </a:rPr>
              <a:t>BEGIN 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1880" y="2148840"/>
            <a:ext cx="8138160" cy="1146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8000"/>
              </a:lnSpc>
            </a:pPr>
            <a:r>
              <a:rPr sz="3400" b="1">
                <a:solidFill>
                  <a:srgbClr val="FFFFFF"/>
                </a:solidFill>
                <a:latin typeface="Arial"/>
              </a:rPr>
              <a:t>Let’s cast the vision for your team</a:t>
            </a:r>
          </a:p>
          <a:p>
            <a:pPr>
              <a:lnSpc>
                <a:spcPct val="108000"/>
              </a:lnSpc>
            </a:pPr>
            <a:r>
              <a:rPr sz="3400" b="1">
                <a:solidFill>
                  <a:srgbClr val="FFFFFF"/>
                </a:solidFill>
                <a:latin typeface="Arial"/>
              </a:rPr>
              <a:t>and customize your Roadmap.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39312" y="3569268"/>
            <a:ext cx="1371600" cy="64008"/>
          </a:xfrm>
          <a:prstGeom prst="roundRect">
            <a:avLst>
              <a:gd name="adj" fmla="val 50000"/>
            </a:avLst>
          </a:prstGeom>
          <a:solidFill>
            <a:srgbClr val="F26F4C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11880" y="3861876"/>
            <a:ext cx="8138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Arial"/>
              </a:rPr>
              <a:t>Tricia Gleghorn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1880" y="4282500"/>
            <a:ext cx="8138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sz="1600" b="0">
                <a:solidFill>
                  <a:srgbClr val="86B9D8"/>
                </a:solidFill>
                <a:latin typeface="Arial"/>
              </a:rPr>
              <a:t>TGleghorn@RonBlueInstitute.com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BI Brand Colors">
      <a:dk1>
        <a:srgbClr val="000000"/>
      </a:dk1>
      <a:lt1>
        <a:srgbClr val="FFFFFF"/>
      </a:lt1>
      <a:dk2>
        <a:srgbClr val="00629B"/>
      </a:dk2>
      <a:lt2>
        <a:srgbClr val="E7E6E6"/>
      </a:lt2>
      <a:accent1>
        <a:srgbClr val="86B9D8"/>
      </a:accent1>
      <a:accent2>
        <a:srgbClr val="58AAD6"/>
      </a:accent2>
      <a:accent3>
        <a:srgbClr val="1791C5"/>
      </a:accent3>
      <a:accent4>
        <a:srgbClr val="00568C"/>
      </a:accent4>
      <a:accent5>
        <a:srgbClr val="00416B"/>
      </a:accent5>
      <a:accent6>
        <a:srgbClr val="F26F4C"/>
      </a:accent6>
      <a:hlink>
        <a:srgbClr val="0563C1"/>
      </a:hlink>
      <a:folHlink>
        <a:srgbClr val="ADADA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9" id="{97A5DCC5-B82A-054F-9E01-BBF1E3D3B5CF}" vid="{9F11E304-EF81-0443-A857-72DB0F70EF7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ff6752-b3a3-4f41-bc6b-95c8ed3300c8">
      <Terms xmlns="http://schemas.microsoft.com/office/infopath/2007/PartnerControls"/>
    </lcf76f155ced4ddcb4097134ff3c332f>
    <TaxCatchAll xmlns="369e2fea-1b83-4cb4-80ba-68fe5066a16c" xsi:nil="true"/>
    <Person xmlns="7bff6752-b3a3-4f41-bc6b-95c8ed3300c8">
      <UserInfo>
        <DisplayName/>
        <AccountId xsi:nil="true"/>
        <AccountType/>
      </UserInfo>
    </Person>
    <ContentCategoryTest2 xmlns="7bff6752-b3a3-4f41-bc6b-95c8ed3300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063CF72A81C4CAAA9D7E009C1EA36" ma:contentTypeVersion="21" ma:contentTypeDescription="Create a new document." ma:contentTypeScope="" ma:versionID="a9a1d74c32c8c7a54741371359487644">
  <xsd:schema xmlns:xsd="http://www.w3.org/2001/XMLSchema" xmlns:xs="http://www.w3.org/2001/XMLSchema" xmlns:p="http://schemas.microsoft.com/office/2006/metadata/properties" xmlns:ns2="7bff6752-b3a3-4f41-bc6b-95c8ed3300c8" xmlns:ns3="369e2fea-1b83-4cb4-80ba-68fe5066a16c" targetNamespace="http://schemas.microsoft.com/office/2006/metadata/properties" ma:root="true" ma:fieldsID="a488266c160be27181c553a7f2a8da2a" ns2:_="" ns3:_="">
    <xsd:import namespace="7bff6752-b3a3-4f41-bc6b-95c8ed3300c8"/>
    <xsd:import namespace="369e2fea-1b83-4cb4-80ba-68fe5066a1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Person" minOccurs="0"/>
                <xsd:element ref="ns2:MediaServiceSearchProperties" minOccurs="0"/>
                <xsd:element ref="ns2:ContentCategoryTest2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ff6752-b3a3-4f41-bc6b-95c8ed330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2555476-a84f-416f-a43d-1e8eb6c267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Person" ma:index="22" nillable="true" ma:displayName="Person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ntentCategoryTest2" ma:index="24" nillable="true" ma:displayName="Content Category" ma:format="Dropdown" ma:internalName="ContentCategoryTest2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Mortgage"/>
                    <xsd:enumeration value="Home"/>
                    <xsd:enumeration value="Products"/>
                    <xsd:enumeration value="Master Your Money"/>
                    <xsd:enumeration value="Fear"/>
                    <xsd:enumeration value="Investing"/>
                    <xsd:enumeration value="Contract"/>
                    <xsd:enumeration value="Peer Coaching"/>
                    <xsd:enumeration value="CKA"/>
                    <xsd:enumeration value="RBI Center"/>
                    <xsd:enumeration value="Grant Award"/>
                  </xsd:restriction>
                </xsd:simpleType>
              </xsd:element>
            </xsd:sequence>
          </xsd:extension>
        </xsd:complexContent>
      </xsd:complex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9e2fea-1b83-4cb4-80ba-68fe5066a16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7e258e7-8eea-4b90-882a-148beb8e0281}" ma:internalName="TaxCatchAll" ma:showField="CatchAllData" ma:web="369e2fea-1b83-4cb4-80ba-68fe5066a1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9B7C3E-A693-480A-84A8-3756152AFDEB}">
  <ds:schemaRefs>
    <ds:schemaRef ds:uri="http://schemas.microsoft.com/office/2006/metadata/properties"/>
    <ds:schemaRef ds:uri="http://schemas.microsoft.com/office/infopath/2007/PartnerControls"/>
    <ds:schemaRef ds:uri="7bff6752-b3a3-4f41-bc6b-95c8ed3300c8"/>
    <ds:schemaRef ds:uri="369e2fea-1b83-4cb4-80ba-68fe5066a16c"/>
  </ds:schemaRefs>
</ds:datastoreItem>
</file>

<file path=customXml/itemProps2.xml><?xml version="1.0" encoding="utf-8"?>
<ds:datastoreItem xmlns:ds="http://schemas.openxmlformats.org/officeDocument/2006/customXml" ds:itemID="{2A67B867-DBBE-4E5B-A587-127012C389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61217A-6E33-4FAD-93D1-25EFF961E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ff6752-b3a3-4f41-bc6b-95c8ed3300c8"/>
    <ds:schemaRef ds:uri="369e2fea-1b83-4cb4-80ba-68fe5066a1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921</Words>
  <Application>Microsoft Office PowerPoint</Application>
  <PresentationFormat>Widescreen</PresentationFormat>
  <Paragraphs>137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Matney, Laura</dc:creator>
  <cp:lastModifiedBy>Tricia Gleghorn</cp:lastModifiedBy>
  <cp:revision>6</cp:revision>
  <dcterms:created xsi:type="dcterms:W3CDTF">2024-02-09T23:26:32Z</dcterms:created>
  <dcterms:modified xsi:type="dcterms:W3CDTF">2026-09-21T19:57:38Z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0x010100253063CF72A81C4CAAA9D7E009C1EA36</vt:lpwstr>
  </property>
  <property fmtid="{D5CDD505-2E9C-101B-9397-08002B2CF9AE}" pid="3" name="MediaServiceImageTags">
    <vt:lpwstr/>
  </property>
</Properties>
</file>